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3496367ae1e46c6" /><Relationship Type="http://schemas.openxmlformats.org/officeDocument/2006/relationships/extended-properties" Target="/docProps/app.xml" Id="Rb90bad81c7a742a2" /><Relationship Type="http://schemas.openxmlformats.org/officeDocument/2006/relationships/officeDocument" Target="/ppt/presentation.xml" Id="Ra1e2a591914c48a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b23b557360a4d0a"/>
  </p:sldMasterIdLst>
  <p:notesMasterIdLst>
    <p:notesMasterId xmlns:r="http://schemas.openxmlformats.org/officeDocument/2006/relationships" r:id="R672cb6445f3f4fd9"/>
  </p:notesMasterIdLst>
  <p:sldIdLst>
    <p:sldId xmlns:r="http://schemas.openxmlformats.org/officeDocument/2006/relationships" id="256" r:id="R2b84f63069734da8"/>
    <p:sldId xmlns:r="http://schemas.openxmlformats.org/officeDocument/2006/relationships" id="257" r:id="R7063fa1fc7f24d7b"/>
    <p:sldId xmlns:r="http://schemas.openxmlformats.org/officeDocument/2006/relationships" id="258" r:id="R8f6cfdec9c924a71"/>
    <p:sldId xmlns:r="http://schemas.openxmlformats.org/officeDocument/2006/relationships" id="259" r:id="R82470d73cd1a4048"/>
    <p:sldId xmlns:r="http://schemas.openxmlformats.org/officeDocument/2006/relationships" id="260" r:id="R956af58f22ae48aa"/>
    <p:sldId xmlns:r="http://schemas.openxmlformats.org/officeDocument/2006/relationships" id="261" r:id="R6f6b3ee12a884b3a"/>
    <p:sldId xmlns:r="http://schemas.openxmlformats.org/officeDocument/2006/relationships" id="262" r:id="R11fbedc05d234ad5"/>
    <p:sldId xmlns:r="http://schemas.openxmlformats.org/officeDocument/2006/relationships" id="263" r:id="Ra1a80197c4ab4f34"/>
    <p:sldId xmlns:r="http://schemas.openxmlformats.org/officeDocument/2006/relationships" id="264" r:id="Rf52769a4a2ae4300"/>
    <p:sldId xmlns:r="http://schemas.openxmlformats.org/officeDocument/2006/relationships" id="265" r:id="R2a4251d2d39e4ddb"/>
    <p:sldId xmlns:r="http://schemas.openxmlformats.org/officeDocument/2006/relationships" id="266" r:id="R606ddf8ef384417b"/>
    <p:sldId xmlns:r="http://schemas.openxmlformats.org/officeDocument/2006/relationships" id="267" r:id="R91e089a19e824fd2"/>
    <p:sldId xmlns:r="http://schemas.openxmlformats.org/officeDocument/2006/relationships" id="268" r:id="R0df63d6fe1c5449c"/>
    <p:sldId xmlns:r="http://schemas.openxmlformats.org/officeDocument/2006/relationships" id="269" r:id="R779be538177b47c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a8ba3154c70458e" /><Relationship Type="http://schemas.openxmlformats.org/officeDocument/2006/relationships/slideMaster" Target="/ppt/slideMasters/slideMaster1.xml" Id="R0b23b557360a4d0a" /><Relationship Type="http://schemas.openxmlformats.org/officeDocument/2006/relationships/notesMaster" Target="/ppt/notesMasters/notesMaster1.xml" Id="R672cb6445f3f4fd9" /><Relationship Type="http://schemas.openxmlformats.org/officeDocument/2006/relationships/presProps" Target="/ppt/presProps.xml" Id="R20638aaca05f44d6" /><Relationship Type="http://schemas.openxmlformats.org/officeDocument/2006/relationships/tableStyles" Target="/ppt/tableStyles.xml" Id="Rbb3feb24f8374785" /><Relationship Type="http://schemas.openxmlformats.org/officeDocument/2006/relationships/slide" Target="/ppt/slides/slide1.xml" Id="R2b84f63069734da8" /><Relationship Type="http://schemas.openxmlformats.org/officeDocument/2006/relationships/slide" Target="/ppt/slides/slide2.xml" Id="R7063fa1fc7f24d7b" /><Relationship Type="http://schemas.openxmlformats.org/officeDocument/2006/relationships/slide" Target="/ppt/slides/slide3.xml" Id="R8f6cfdec9c924a71" /><Relationship Type="http://schemas.openxmlformats.org/officeDocument/2006/relationships/slide" Target="/ppt/slides/slide4.xml" Id="R82470d73cd1a4048" /><Relationship Type="http://schemas.openxmlformats.org/officeDocument/2006/relationships/slide" Target="/ppt/slides/slide5.xml" Id="R956af58f22ae48aa" /><Relationship Type="http://schemas.openxmlformats.org/officeDocument/2006/relationships/slide" Target="/ppt/slides/slide6.xml" Id="R6f6b3ee12a884b3a" /><Relationship Type="http://schemas.openxmlformats.org/officeDocument/2006/relationships/slide" Target="/ppt/slides/slide7.xml" Id="R11fbedc05d234ad5" /><Relationship Type="http://schemas.openxmlformats.org/officeDocument/2006/relationships/slide" Target="/ppt/slides/slide8.xml" Id="Ra1a80197c4ab4f34" /><Relationship Type="http://schemas.openxmlformats.org/officeDocument/2006/relationships/slide" Target="/ppt/slides/slide9.xml" Id="Rf52769a4a2ae4300" /><Relationship Type="http://schemas.openxmlformats.org/officeDocument/2006/relationships/slide" Target="/ppt/slides/slide10.xml" Id="R2a4251d2d39e4ddb" /><Relationship Type="http://schemas.openxmlformats.org/officeDocument/2006/relationships/slide" Target="/ppt/slides/slide11.xml" Id="R606ddf8ef384417b" /><Relationship Type="http://schemas.openxmlformats.org/officeDocument/2006/relationships/slide" Target="/ppt/slides/slide12.xml" Id="R91e089a19e824fd2" /><Relationship Type="http://schemas.openxmlformats.org/officeDocument/2006/relationships/slide" Target="/ppt/slides/slide13.xml" Id="R0df63d6fe1c5449c" /><Relationship Type="http://schemas.openxmlformats.org/officeDocument/2006/relationships/slide" Target="/ppt/slides/slide14.xml" Id="R779be538177b47c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e9d708e070347f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10a790a13d34663" /><Relationship Type="http://schemas.openxmlformats.org/officeDocument/2006/relationships/notesMaster" Target="/ppt/notesMasters/notesMaster1.xml" Id="R60c2b231ccc84a7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c5704d9417745b6" /><Relationship Type="http://schemas.openxmlformats.org/officeDocument/2006/relationships/notesMaster" Target="/ppt/notesMasters/notesMaster1.xml" Id="R5e69bff5ee3746a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ab4cd05d5de4cdd" /><Relationship Type="http://schemas.openxmlformats.org/officeDocument/2006/relationships/notesMaster" Target="/ppt/notesMasters/notesMaster1.xml" Id="R8ae49433e2854e4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79d9efd35ad46b0" /><Relationship Type="http://schemas.openxmlformats.org/officeDocument/2006/relationships/notesMaster" Target="/ppt/notesMasters/notesMaster1.xml" Id="R6131dc92a143469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db303f438384686" /><Relationship Type="http://schemas.openxmlformats.org/officeDocument/2006/relationships/notesMaster" Target="/ppt/notesMasters/notesMaster1.xml" Id="R2d3ef1d72192474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126f4ad0cf34398" /><Relationship Type="http://schemas.openxmlformats.org/officeDocument/2006/relationships/notesMaster" Target="/ppt/notesMasters/notesMaster1.xml" Id="Ref7e4e9521fa439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934cd16e39e4e09" /><Relationship Type="http://schemas.openxmlformats.org/officeDocument/2006/relationships/notesMaster" Target="/ppt/notesMasters/notesMaster1.xml" Id="Rbba02a5941274cb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19c24fb3dec4e53" /><Relationship Type="http://schemas.openxmlformats.org/officeDocument/2006/relationships/notesMaster" Target="/ppt/notesMasters/notesMaster1.xml" Id="R5b27e63cb668450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477f550eb5b418a" /><Relationship Type="http://schemas.openxmlformats.org/officeDocument/2006/relationships/notesMaster" Target="/ppt/notesMasters/notesMaster1.xml" Id="R7314932bce3e4ea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804302f1c624cbf" /><Relationship Type="http://schemas.openxmlformats.org/officeDocument/2006/relationships/notesMaster" Target="/ppt/notesMasters/notesMaster1.xml" Id="Rcf3656c3c4214e7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f20338ddc944e7e" /><Relationship Type="http://schemas.openxmlformats.org/officeDocument/2006/relationships/notesMaster" Target="/ppt/notesMasters/notesMaster1.xml" Id="Rcb0b5600558846d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79a9c27eea841af" /><Relationship Type="http://schemas.openxmlformats.org/officeDocument/2006/relationships/notesMaster" Target="/ppt/notesMasters/notesMaster1.xml" Id="R779bf09949d640e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bd5c4686ade4ed2" /><Relationship Type="http://schemas.openxmlformats.org/officeDocument/2006/relationships/notesMaster" Target="/ppt/notesMasters/notesMaster1.xml" Id="Rbea42f9194da440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22efe9e68784374" /><Relationship Type="http://schemas.openxmlformats.org/officeDocument/2006/relationships/notesMaster" Target="/ppt/notesMasters/notesMaster1.xml" Id="R80368c01d2d9481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91ab6f8be54ac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d09decfd4a346ac" /><Relationship Type="http://schemas.openxmlformats.org/officeDocument/2006/relationships/slideLayout" Target="/ppt/slideLayouts/slideLayout1.xml" Id="R03f800291cc042b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3f800291cc042b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15edc5f8af43d6" /><Relationship Type="http://schemas.openxmlformats.org/officeDocument/2006/relationships/notesSlide" Target="/ppt/notesSlides/notesSlide1.xml" Id="R4e47311e8bc44be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7adc93715e49ea" /><Relationship Type="http://schemas.openxmlformats.org/officeDocument/2006/relationships/notesSlide" Target="/ppt/notesSlides/notesSlide2.xml" Id="Rbfaf044cc1be452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1c0633113445d9" /><Relationship Type="http://schemas.openxmlformats.org/officeDocument/2006/relationships/notesSlide" Target="/ppt/notesSlides/notesSlide3.xml" Id="Re95f2ec1b1f74f2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ecee25b32b466a" /><Relationship Type="http://schemas.openxmlformats.org/officeDocument/2006/relationships/notesSlide" Target="/ppt/notesSlides/notesSlide4.xml" Id="R92425821bf13433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facecde24e4833" /><Relationship Type="http://schemas.openxmlformats.org/officeDocument/2006/relationships/notesSlide" Target="/ppt/notesSlides/notesSlide5.xml" Id="Rf19feb0a815c433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c59d1190b940de" /><Relationship Type="http://schemas.openxmlformats.org/officeDocument/2006/relationships/notesSlide" Target="/ppt/notesSlides/notesSlide6.xml" Id="Re107517508f548d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dc8c837e46414a" /><Relationship Type="http://schemas.openxmlformats.org/officeDocument/2006/relationships/notesSlide" Target="/ppt/notesSlides/notesSlide7.xml" Id="Rc7ff86c6cde144c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d9b2c5a6884f89" /><Relationship Type="http://schemas.openxmlformats.org/officeDocument/2006/relationships/notesSlide" Target="/ppt/notesSlides/notesSlide8.xml" Id="Rbee4728bdab04e1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351f1e53c949f8" /><Relationship Type="http://schemas.openxmlformats.org/officeDocument/2006/relationships/notesSlide" Target="/ppt/notesSlides/notesSlide9.xml" Id="R0d53a8f090224e7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0135a3ffad4d2f" /><Relationship Type="http://schemas.openxmlformats.org/officeDocument/2006/relationships/notesSlide" Target="/ppt/notesSlides/notesSlide10.xml" Id="Rf6aa22ef65784f6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df4d997a604cf1" /><Relationship Type="http://schemas.openxmlformats.org/officeDocument/2006/relationships/notesSlide" Target="/ppt/notesSlides/notesSlide11.xml" Id="R574fd970506f4ce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c8dc4297f440cf" /><Relationship Type="http://schemas.openxmlformats.org/officeDocument/2006/relationships/notesSlide" Target="/ppt/notesSlides/notesSlide12.xml" Id="R7f9a2c1a34ed42c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ef7810f5ed4658" /><Relationship Type="http://schemas.openxmlformats.org/officeDocument/2006/relationships/notesSlide" Target="/ppt/notesSlides/notesSlide13.xml" Id="Rdc63910086d74af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6955bf091341ba" /><Relationship Type="http://schemas.openxmlformats.org/officeDocument/2006/relationships/notesSlide" Target="/ppt/notesSlides/notesSlide14.xml" Id="Rc4c4225fb6cf440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A631BB-57C1-4EF5-86EA-61AC00605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A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54783C-D9A1-4D68-9070-1C81F1271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2190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8611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80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security_guide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786499-029C-4091-B74A-EAA68474A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04875"/>
            <a:ext cx="771525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480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480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SECURE</a:t>
            </a:r>
          </a:p>
          <a:p xmlns:a="http://schemas.openxmlformats.org/drawingml/2006/main">
            <a:pPr algn="l">
              <a:buNone/>
              <a:defRPr sz="480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480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COLLABORATION</a:t>
            </a:r>
          </a:p>
          <a:p xmlns:a="http://schemas.openxmlformats.org/drawingml/2006/main">
            <a:pPr algn="l">
              <a:buNone/>
              <a:defRPr sz="480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480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WITH A BANK.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93F098-DDD5-4A26-9E09-521C7BEB7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000500"/>
            <a:ext cx="666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A practical implementation guide for a small company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7F3E4E-292E-4CC7-B244-A4D50D7AB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762500"/>
            <a:ext cx="447675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57F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07FD5A-0B03-4D32-8985-A85A316E9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5095875"/>
            <a:ext cx="3714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1725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01  BEFORE ACCESS</a:t>
            </a:r>
          </a:p>
          <a:p xmlns:a="http://schemas.openxmlformats.org/drawingml/2006/main">
            <a:pPr algn="l">
              <a:buNone/>
              <a:defRPr sz="1725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1725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02  BEFORE PRODUCTION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02036A-DA57-46C0-AF75-373219EB8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762500"/>
            <a:ext cx="409575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4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00A9EB-6688-45BA-8D86-C59035396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095875"/>
            <a:ext cx="333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72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03  AFTER LAUNCH</a:t>
            </a:r>
          </a:p>
          <a:p xmlns:a="http://schemas.openxmlformats.org/drawingml/2006/main">
            <a:pPr algn="l">
              <a:buNone/>
              <a:defRPr sz="172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72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04  ONGOING WORK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8CA21D-4725-4079-8085-E6CA5062A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0"/>
            <a:ext cx="3619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43B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23D59F-2EC6-4421-A9ED-5AC043F1E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952500"/>
            <a:ext cx="26670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270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MUST</a:t>
            </a:r>
          </a:p>
          <a:p xmlns:a="http://schemas.openxmlformats.org/drawingml/2006/main">
            <a:pPr algn="l">
              <a:buNone/>
              <a:defRPr sz="270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270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SHOULD</a:t>
            </a:r>
          </a:p>
          <a:p xmlns:a="http://schemas.openxmlformats.org/drawingml/2006/main">
            <a:pPr algn="l">
              <a:buNone/>
              <a:defRPr sz="270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270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COULD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509DC2-0A48-4939-8B77-5EC41CC7D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5429250"/>
            <a:ext cx="161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240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START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195110-2FC7-40E8-B5FA-B126E7F68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5953125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859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850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</p:spTree>
    <p:extLst>
      <p:ext uri="{BB962C8B-B14F-4D97-AF65-F5344CB8AC3E}">
        <p14:creationId xmlns:p14="http://schemas.microsoft.com/office/powerpoint/2010/main" val="5516670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326C607-C48B-4774-875D-715C110DA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A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AC2DDD-A486-47B5-AFA5-B4A584999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8125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2424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6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security_guide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C93EF5-92BA-4F57-8549-10BFEF876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88199F-D299-4ED3-BF7B-C72683D41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477000"/>
            <a:ext cx="704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 algn="r">
              <a:buNone/>
              <a:defRPr sz="750" b="0">
                <a:solidFill>
                  <a:srgbClr val="687186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687186"/>
                </a:solidFill>
                <a:latin typeface="Arial"/>
                <a:ea typeface="Arial"/>
                <a:cs typeface="Arial"/>
              </a:rPr>
              <a:t>02 / 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A05AD9-F71C-4387-B31D-784C7AEF4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23900"/>
            <a:ext cx="1057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28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FOUR IMPLEMENTATION STAGES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EB7050-685B-4E64-844D-DA86356CE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000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Priority says what to do first. Stage says when to do it.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3FE2A6-1AF0-4FFE-B6C2-563600830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52625"/>
            <a:ext cx="26670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4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A7B67A-8EAB-4C50-A915-029F0B52A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1428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510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510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E94501-46B9-453D-9931-72F29DA01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71850"/>
            <a:ext cx="2190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3893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6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BEFORE ACCESS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3D7094-9D36-40E8-921D-6C0F010A7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95750"/>
            <a:ext cx="2171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People, accounts, devices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1A2A76-A2D9-4C04-8AFB-4FC0377E3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1952625"/>
            <a:ext cx="26670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57F2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C1B435-E34B-4F4C-81D3-528CA205B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2114550"/>
            <a:ext cx="1428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510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510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B0F679-6AC8-4B85-AA2D-CBA966A56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371850"/>
            <a:ext cx="2190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7161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165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BEFORE PRODUCTION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4A1D8A-FB99-4D32-9083-3ADB7A537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095750"/>
            <a:ext cx="2171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FFFDF5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FFFDF5"/>
                </a:solidFill>
                <a:latin typeface="Arial"/>
                <a:ea typeface="Arial"/>
                <a:cs typeface="Arial"/>
              </a:rPr>
              <a:t>Data, environments, network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50B82E-7D42-4FBB-8F88-2B9745AAC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952625"/>
            <a:ext cx="26670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43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034883-52BD-4180-AA23-42A645A65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114550"/>
            <a:ext cx="1428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510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510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628768-0125-4B6A-B6BF-9593ED525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371850"/>
            <a:ext cx="2190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8089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6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AFTER LAUNCH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EFF542-4549-4AF1-9669-097A8564F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095750"/>
            <a:ext cx="2171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Confirming it works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D0F868-26B2-4AB4-A41E-1900C117F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1952625"/>
            <a:ext cx="26670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A3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587EA7-64AF-4E58-BB9A-7A16E8C7F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114550"/>
            <a:ext cx="1428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510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510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7468A2-5D8F-4B57-83B7-79803B6E5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3371850"/>
            <a:ext cx="2190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02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165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ONGOING WORK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0C695F-6733-4468-964B-39177CCD0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4095750"/>
            <a:ext cx="2171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FFFDF5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FFFDF5"/>
                </a:solidFill>
                <a:latin typeface="Arial"/>
                <a:ea typeface="Arial"/>
                <a:cs typeface="Arial"/>
              </a:rPr>
              <a:t>A regular control cycle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0A9FA59-6399-4072-8F61-0774530D8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219700"/>
            <a:ext cx="114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8611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FF643B"/>
                </a:solidFill>
                <a:latin typeface="Arial Black"/>
                <a:ea typeface="Arial Black"/>
                <a:cs typeface="Arial Black"/>
              </a:defRPr>
            </a:pPr>
            <a:r>
              <a:rPr sz="1800" b="1">
                <a:solidFill>
                  <a:srgbClr val="FF643B"/>
                </a:solidFill>
                <a:latin typeface="Arial Black"/>
                <a:ea typeface="Arial Black"/>
                <a:cs typeface="Arial Black"/>
              </a:rPr>
              <a:t>MUST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245C946-E7E3-444F-8DAB-8CED1AEF9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257800"/>
            <a:ext cx="280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required before access or production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23EF4E6-CEE1-402F-8E23-587D24C50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19700"/>
            <a:ext cx="1381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8611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C79500"/>
                </a:solidFill>
                <a:latin typeface="Arial Black"/>
                <a:ea typeface="Arial Black"/>
                <a:cs typeface="Arial Black"/>
              </a:defRPr>
            </a:pPr>
            <a:r>
              <a:rPr sz="1800" b="1">
                <a:solidFill>
                  <a:srgbClr val="C79500"/>
                </a:solidFill>
                <a:latin typeface="Arial Black"/>
                <a:ea typeface="Arial Black"/>
                <a:cs typeface="Arial Black"/>
              </a:rPr>
              <a:t>SHOULD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C56E9FA-28EA-431C-9F77-8290AED1B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5257800"/>
            <a:ext cx="2524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plan after closing MUST gaps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A55A22A-5961-45F3-B0E3-A2B2CFB78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5219700"/>
            <a:ext cx="123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8611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F57F2"/>
                </a:solidFill>
                <a:latin typeface="Arial Black"/>
                <a:ea typeface="Arial Black"/>
                <a:cs typeface="Arial Black"/>
              </a:defRPr>
            </a:pPr>
            <a:r>
              <a:rPr sz="1800" b="1">
                <a:solidFill>
                  <a:srgbClr val="1F57F2"/>
                </a:solidFill>
                <a:latin typeface="Arial Black"/>
                <a:ea typeface="Arial Black"/>
                <a:cs typeface="Arial Black"/>
              </a:rPr>
              <a:t>COULD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AA913C9-2BFD-48A1-BE9C-5DBF1E9A8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625" y="525780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risk-based extension</a:t>
            </a:r>
          </a:p>
        </p:txBody>
      </p:sp>
    </p:spTree>
    <p:extLst>
      <p:ext uri="{BB962C8B-B14F-4D97-AF65-F5344CB8AC3E}">
        <p14:creationId xmlns:p14="http://schemas.microsoft.com/office/powerpoint/2010/main" val="186116669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D84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B326F7D-A91D-43F4-8C87-C2D97F842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3813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4A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A38AE9-B3C0-4BFC-A9FE-25419A594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0"/>
            <a:ext cx="88106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C97D16-AE3B-4FD3-8EFC-CDA1865DD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26670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6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security_guide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41604F-308E-435B-9792-6921D8878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000125"/>
            <a:ext cx="2381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40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840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A5F083-F87B-4CB2-A990-CDCD6F46D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3000375"/>
            <a:ext cx="2381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240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BEFORE</a:t>
            </a:r>
          </a:p>
          <a:p xmlns:a="http://schemas.openxmlformats.org/drawingml/2006/main">
            <a:pPr algn="l">
              <a:buNone/>
              <a:defRPr sz="240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240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ACCESS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24317D-779C-47FA-A1EF-B7F68957F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4619625"/>
            <a:ext cx="104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643B"/>
                </a:solidFill>
                <a:latin typeface="Arial Black"/>
                <a:ea typeface="Arial Black"/>
                <a:cs typeface="Arial Black"/>
              </a:defRPr>
            </a:pPr>
            <a:r>
              <a:rPr sz="1500" b="1">
                <a:solidFill>
                  <a:srgbClr val="FF643B"/>
                </a:solidFill>
                <a:latin typeface="Arial Black"/>
                <a:ea typeface="Arial Black"/>
                <a:cs typeface="Arial Black"/>
              </a:rPr>
              <a:t>MUST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78125D-B528-4137-AC2B-64F321A76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723900"/>
            <a:ext cx="7239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270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TEAM FOUNDATIONS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EF6A0F-7D2F-4EA9-AF90-74E383BD4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9075" y="1333500"/>
            <a:ext cx="704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Set responsibilities, accounts, and computers before first access.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245FBA-1CD6-47F5-8A42-A529FD3CB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195262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C54DF7-3F7A-470A-B4BF-5CD8F55BC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1933575"/>
            <a:ext cx="3124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Owners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E11205-BC77-447D-A244-0D4B8C666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228850"/>
            <a:ext cx="3124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IT and security, plus the bank relationship.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968AF3-85C4-4F4B-911D-CFEF865D9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705100"/>
            <a:ext cx="3124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C5C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FB84A9-1712-4379-B1C3-54980102C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00037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621307-326E-4A91-84C7-04BF6B690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981325"/>
            <a:ext cx="3124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People and access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E2C155-00CF-4F41-8B9C-A39BDDC34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276600"/>
            <a:ext cx="3124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Register of accounts, roles, and permissions. Review quarterly.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F86CD0-0F05-4C9D-9CF2-0BE0ABCD2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752850"/>
            <a:ext cx="3124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C5CB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EC1FE5-D216-4A30-84B0-E02B8D0A1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04812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43FD36-5F36-481C-8952-46E3A99C1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029075"/>
            <a:ext cx="3124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Named accounts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2622BA-7BDD-40A1-9BEF-CBD980009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324350"/>
            <a:ext cx="3124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Least privilege and MFA for company resources.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2CD9E2-398E-4A3E-A18F-56D8E349A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800600"/>
            <a:ext cx="3124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C5CB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93599E-B418-45D9-AA61-006B9C98B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195262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145E53-C060-4F6C-A601-28210E29F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1933575"/>
            <a:ext cx="3028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Device standard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10D082-165A-45E5-A0AE-0A1498F4A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228850"/>
            <a:ext cx="3028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Updates, anti-malware, firewall, lock screen, and encryption.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77D911D-977C-4602-BDB2-05CE898D5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705100"/>
            <a:ext cx="3028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C5CB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78B52D2-88CB-44C7-B3C1-038EBEB9A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00037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6A7DBE5-9722-4E9E-AC79-8ABD5BE4E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981325"/>
            <a:ext cx="3028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Contractor rules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BE36BA5-A349-413E-AF2D-1070D878B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276600"/>
            <a:ext cx="3028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Confirmation that a personal device meets requirements.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5F20346-5129-4BB6-B4F1-C60D258CC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752850"/>
            <a:ext cx="3028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C5CB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7835AE3-2C18-4BE0-ACF3-BA465579F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04812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rPr>
              <a:t>06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D8A5927-F46D-4C16-A5D0-C0A21BE03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029075"/>
            <a:ext cx="3028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Training and email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2A1113E-116E-4093-B942-50F54BF0F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324350"/>
            <a:ext cx="3028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Training before access. No private email for company correspondence.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4A3F6C9-29E5-4C8F-8DA7-181BA2786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800600"/>
            <a:ext cx="3028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C5CB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3089665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01A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7E398BE-C992-4FFF-AC44-8A1A2A92A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4A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C2A5EC-A3B3-4C23-8A22-037D78D03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8125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2424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165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security_guide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29B1F5-77CD-4818-AE32-802F5BF72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4CCBE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CCBE8"/>
                </a:solidFill>
                <a:latin typeface="Arial"/>
                <a:ea typeface="Arial"/>
                <a:cs typeface="Arial"/>
              </a:rPr>
              <a:t>STAGE 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36F27F-14FF-48DF-9932-47F2CA661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477000"/>
            <a:ext cx="704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 algn="r">
              <a:buNone/>
              <a:defRPr sz="750" b="0">
                <a:solidFill>
                  <a:srgbClr val="A7B6CC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A7B6CC"/>
                </a:solidFill>
                <a:latin typeface="Arial"/>
                <a:ea typeface="Arial"/>
                <a:cs typeface="Arial"/>
              </a:rPr>
              <a:t>04 / 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B28692-0478-4F19-91A0-49C886C0D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762125"/>
            <a:ext cx="5143500" cy="5095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57F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176C3A-8CB0-4D3B-9A47-5C7C9ACBE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95500"/>
            <a:ext cx="2381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825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596D13-78D1-428E-B284-69187B359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857625"/>
            <a:ext cx="3810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2625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BEFORE</a:t>
            </a:r>
          </a:p>
          <a:p xmlns:a="http://schemas.openxmlformats.org/drawingml/2006/main">
            <a:pPr algn="l">
              <a:buNone/>
              <a:defRPr sz="2625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2625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PRODUCTION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079C86-43BD-4042-9303-700E272A4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219700"/>
            <a:ext cx="3905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150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Production starts only after MUST requirements are closed.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45AE2D-C30B-411B-AE56-44B989486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23900"/>
            <a:ext cx="1057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285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READINESS GATE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89946D-5B67-4A2D-BF39-170967497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000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D5DCE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5DCEF"/>
                </a:solidFill>
                <a:latin typeface="Arial"/>
                <a:ea typeface="Arial"/>
                <a:cs typeface="Arial"/>
              </a:rPr>
              <a:t>The service controls data, access, changes, and incidents.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69126B-2117-4CCB-870E-565711ADB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95262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D84A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D84A"/>
                </a:solidFill>
                <a:latin typeface="Arial Black"/>
                <a:ea typeface="Arial Black"/>
                <a:cs typeface="Arial Black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25E604-82C1-48A3-B7AF-3008F3E49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1933575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Environments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76C5FF-618D-4B5E-9401-3B3322099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4838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CBD5E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CBD5E5"/>
                </a:solidFill>
                <a:latin typeface="Arial"/>
                <a:ea typeface="Arial"/>
                <a:cs typeface="Arial"/>
              </a:rPr>
              <a:t>Production separate from tests. Restricted administrative access.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41E2B0-5F1D-4D5B-B903-8CBC0A2DA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705100"/>
            <a:ext cx="4838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1607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F8653D-80A4-4909-9BAF-B46C52399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80987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D84A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D84A"/>
                </a:solidFill>
                <a:latin typeface="Arial Black"/>
                <a:ea typeface="Arial Black"/>
                <a:cs typeface="Arial Black"/>
              </a:rPr>
              <a:t>02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B310BB-F46C-47C5-BDE2-0CA2C7D28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790825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Data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C2DBFB-9066-4221-9EA4-9BF032F71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086100"/>
            <a:ext cx="4838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CBD5E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CBD5E5"/>
                </a:solidFill>
                <a:latin typeface="Arial"/>
                <a:ea typeface="Arial"/>
                <a:cs typeface="Arial"/>
              </a:rPr>
              <a:t>Scope, location, retention, access, and deletion.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59C8BE-9107-4A3B-9DDA-D49529585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562350"/>
            <a:ext cx="4838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1607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0C60C4-C077-4DD3-B9AC-9942E5DE1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66712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D84A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D84A"/>
                </a:solidFill>
                <a:latin typeface="Arial Black"/>
                <a:ea typeface="Arial Black"/>
                <a:cs typeface="Arial Black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6BF2D9-36F8-45AC-AEB1-7A83883A5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648075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Network and logs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F18A31-6E74-4F93-87F0-F7A914F13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943350"/>
            <a:ext cx="4838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CBD5E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CBD5E5"/>
                </a:solidFill>
                <a:latin typeface="Arial"/>
                <a:ea typeface="Arial"/>
                <a:cs typeface="Arial"/>
              </a:rPr>
              <a:t>Only required connections. Sign-ins and administrative actions leave a trace.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7BBD90-B2CA-4D94-90E3-6D00D4DBE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419600"/>
            <a:ext cx="4838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1607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97E6AAD-9708-4B8F-8E6A-675541CD7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52437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D84A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D84A"/>
                </a:solidFill>
                <a:latin typeface="Arial Black"/>
                <a:ea typeface="Arial Black"/>
                <a:cs typeface="Arial Black"/>
              </a:rPr>
              <a:t>04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D7D7E0-3BA7-42A9-913D-0B51B85AE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505325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Backups and changes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61D000D-1807-4CB4-988E-FB11CB310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800600"/>
            <a:ext cx="4838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CBD5E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CBD5E5"/>
                </a:solidFill>
                <a:latin typeface="Arial"/>
                <a:ea typeface="Arial"/>
                <a:cs typeface="Arial"/>
              </a:rPr>
              <a:t>Restoration test. Each material change has a test and rollback method.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F8BC455-BB2A-445F-B888-5998E386C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276850"/>
            <a:ext cx="4838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1607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5BDBD09-D939-41AC-9D06-523D3EAC6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538162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D84A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D84A"/>
                </a:solidFill>
                <a:latin typeface="Arial Black"/>
                <a:ea typeface="Arial Black"/>
                <a:cs typeface="Arial Black"/>
              </a:rPr>
              <a:t>05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B57B7F1-1F74-41D1-9E0D-6C6B8CCB9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362575"/>
            <a:ext cx="4838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Incidents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0D2F514-063F-4BE6-8962-5882249E1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657850"/>
            <a:ext cx="48387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CBD5E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CBD5E5"/>
                </a:solidFill>
                <a:latin typeface="Arial"/>
                <a:ea typeface="Arial"/>
                <a:cs typeface="Arial"/>
              </a:rPr>
              <a:t>Internal path plus bank notification channel and timing.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0D92F3F-9BF4-428A-B329-34F83C8B1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6134100"/>
            <a:ext cx="4838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1607B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80950773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0404B12-5C53-4044-86B8-1F2FF98C5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A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FDFAF7-AF3B-49B1-9019-3E768E43F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8125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2424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6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security_guide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607A17-9FFE-4383-9D2B-74869DC95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01A3B"/>
                </a:solidFill>
                <a:latin typeface="Arial"/>
                <a:ea typeface="Arial"/>
                <a:cs typeface="Arial"/>
              </a:rPr>
              <a:t>STAGE 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5653AE-3115-4F68-9FFF-4C93899FB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477000"/>
            <a:ext cx="704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 algn="r">
              <a:buNone/>
              <a:defRPr sz="750" b="0">
                <a:solidFill>
                  <a:srgbClr val="687186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687186"/>
                </a:solidFill>
                <a:latin typeface="Arial"/>
                <a:ea typeface="Arial"/>
                <a:cs typeface="Arial"/>
              </a:rPr>
              <a:t>05 / 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4DA8A1-2CEC-4645-9C2A-724935FEC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714500"/>
            <a:ext cx="3381375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43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93152C-4BE1-46D3-B25D-C9D1EB7E2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2095500"/>
            <a:ext cx="2381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40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840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1D5221-1A6E-4CF5-AEB0-20D4FDEB1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3857625"/>
            <a:ext cx="2857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87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AFTER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87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LAUNCH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737A4A-0D9D-4BF8-B388-59334B1A1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23900"/>
            <a:ext cx="1057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28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CHECKING IN PRACTICE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8ACF37-3DBF-4A29-A0C1-9465B021C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000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After launch, confirm that controls work in practice.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93324A-ECDA-4055-A1DB-7B144851F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195262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2A22F5-A328-42AD-9F19-FBE51D915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1933575"/>
            <a:ext cx="6457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Logs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802308-F3CB-4AC7-9E07-E87A9C166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228850"/>
            <a:ext cx="6457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Check events needed for analysis and ensure logs contain no passwords.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6B25B9-2499-48C7-A089-0DDFA8E0E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705100"/>
            <a:ext cx="6457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C5CB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57BA36-566E-4311-A1FC-57A40452A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80987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2060BC-2332-4A25-BFF9-42401EB94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790825"/>
            <a:ext cx="6457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Access and sessions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5F5717-DB34-4535-89C7-9A0A050B4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086100"/>
            <a:ext cx="6457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Remove unnecessary accounts, sessions, and tokens.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139F65-91FC-4536-939B-4517B90E9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562350"/>
            <a:ext cx="6457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C5C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A3146C-92CA-4066-9655-BD3B313EF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66712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A1816E-04EB-4A10-B6FD-F2D9E9272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648075"/>
            <a:ext cx="6457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Backups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CEA072-804D-4025-A144-4B0BD39E6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943350"/>
            <a:ext cx="6457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Confirm backup completion and restoration-test result.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B3A645-8C76-4F57-892F-223187D28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419600"/>
            <a:ext cx="6457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C5C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8E736B-9A13-4298-8EA1-B79BA3038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52437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49238B-3A9B-4EE7-95FC-7C9F5F97B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505325"/>
            <a:ext cx="6457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Vulnerabilities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93F1CCC-3B12-4F1D-9DB9-9E30006A1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800600"/>
            <a:ext cx="6457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Record fixes and remediation order by risk.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A2EC7F1-54E3-420C-9BA2-65970832E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5276850"/>
            <a:ext cx="6457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C5CB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1AD9911-BCC0-4A4B-BDA9-2B100FE15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38162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defRPr>
            </a:pPr>
            <a:r>
              <a:rPr sz="1200" b="1">
                <a:solidFill>
                  <a:srgbClr val="FF643B"/>
                </a:solidFill>
                <a:latin typeface="Arial Black"/>
                <a:ea typeface="Arial Black"/>
                <a:cs typeface="Arial Black"/>
              </a:rPr>
              <a:t>05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8228258-3C2A-4352-8FE5-937C17137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5362575"/>
            <a:ext cx="6457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Registers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39C827F-13D1-40C0-B149-B123849F0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5657850"/>
            <a:ext cx="64579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Update systems, suppliers, and agreements after changes.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18292BF-5C62-4895-A222-C4661030B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6134100"/>
            <a:ext cx="6457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C5CB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27884207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01A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B37C78-5129-43A8-9DF6-3C00C7C78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4A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DBF016-2A6F-40CB-AB4D-2B9F532A6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8125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2424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165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security_guide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734FA8-A5C5-4DE1-8C3D-3CC6DE8C0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4CCBE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CCBE8"/>
                </a:solidFill>
                <a:latin typeface="Arial"/>
                <a:ea typeface="Arial"/>
                <a:cs typeface="Arial"/>
              </a:rPr>
              <a:t>STAGE 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881118-69D0-4A34-9DD3-5A51E5B56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477000"/>
            <a:ext cx="704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 algn="r">
              <a:buNone/>
              <a:defRPr sz="750" b="0">
                <a:solidFill>
                  <a:srgbClr val="A7B6CC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A7B6CC"/>
                </a:solidFill>
                <a:latin typeface="Arial"/>
                <a:ea typeface="Arial"/>
                <a:cs typeface="Arial"/>
              </a:rPr>
              <a:t>06 / 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683573-881D-40FC-9FD1-1D7F722C7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23900"/>
            <a:ext cx="1057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285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ONGOING WORK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94548E-8F15-4ED7-9919-88614D4EC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000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D5DCE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5DCEF"/>
                </a:solidFill>
                <a:latin typeface="Arial"/>
                <a:ea typeface="Arial"/>
                <a:cs typeface="Arial"/>
              </a:rPr>
              <a:t>A small control rhythm instead of heavy bureaucracy.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AF700C-459E-4731-98B4-EA2119C52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000250"/>
            <a:ext cx="247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643B"/>
                </a:solidFill>
                <a:latin typeface="Arial Black"/>
                <a:ea typeface="Arial Black"/>
                <a:cs typeface="Arial Black"/>
              </a:defRPr>
            </a:pPr>
            <a:r>
              <a:rPr sz="1500" b="1">
                <a:solidFill>
                  <a:srgbClr val="FF643B"/>
                </a:solidFill>
                <a:latin typeface="Arial Black"/>
                <a:ea typeface="Arial Black"/>
                <a:cs typeface="Arial Black"/>
              </a:rPr>
              <a:t>ONGOING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AE10A3-0F2F-4051-967B-60EFE0582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1971675"/>
            <a:ext cx="47625" cy="542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43B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DCD732-B5F9-4D48-B909-3D06BC981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1971675"/>
            <a:ext cx="7524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FFFDF5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DF5"/>
                </a:solidFill>
                <a:latin typeface="Arial"/>
                <a:ea typeface="Arial"/>
                <a:cs typeface="Arial"/>
              </a:rPr>
              <a:t>Updates, vulnerabilities, incidents, changes, and registers.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3E33B8-1E4C-4561-BA07-02BAC4261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76550"/>
            <a:ext cx="247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D84A"/>
                </a:solidFill>
                <a:latin typeface="Arial Black"/>
                <a:ea typeface="Arial Black"/>
                <a:cs typeface="Arial Black"/>
              </a:defRPr>
            </a:pPr>
            <a:r>
              <a:rPr sz="1500" b="1">
                <a:solidFill>
                  <a:srgbClr val="FFD84A"/>
                </a:solidFill>
                <a:latin typeface="Arial Black"/>
                <a:ea typeface="Arial Black"/>
                <a:cs typeface="Arial Black"/>
              </a:rPr>
              <a:t>QUARTERLY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24AA52-AC5B-4886-A0DA-939FB752E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2847975"/>
            <a:ext cx="47625" cy="542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4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FE58C3-02F1-4B4F-B874-93D5FBC1E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847975"/>
            <a:ext cx="7524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FFFDF5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DF5"/>
                </a:solidFill>
                <a:latin typeface="Arial"/>
                <a:ea typeface="Arial"/>
                <a:cs typeface="Arial"/>
              </a:rPr>
              <a:t>Review people, accounts, roles, and permissions.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B6DDAF-3CD6-4BE4-9AA2-7AF2F0770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752850"/>
            <a:ext cx="247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4CCBE8"/>
                </a:solidFill>
                <a:latin typeface="Arial Black"/>
                <a:ea typeface="Arial Black"/>
                <a:cs typeface="Arial Black"/>
              </a:defRPr>
            </a:pPr>
            <a:r>
              <a:rPr sz="1500" b="1">
                <a:solidFill>
                  <a:srgbClr val="4CCBE8"/>
                </a:solidFill>
                <a:latin typeface="Arial Black"/>
                <a:ea typeface="Arial Black"/>
                <a:cs typeface="Arial Black"/>
              </a:rPr>
              <a:t>ANNUALLY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03C278-28FB-4D81-96CF-946EE0F2D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3724275"/>
            <a:ext cx="47625" cy="542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CB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62924B-0821-429E-B90E-9321A32FF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724275"/>
            <a:ext cx="7524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FFFDF5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DF5"/>
                </a:solidFill>
                <a:latin typeface="Arial"/>
                <a:ea typeface="Arial"/>
                <a:cs typeface="Arial"/>
              </a:rPr>
              <a:t>Training, suppliers, document, and incident contacts.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C968F9-74D9-4017-9EEA-15930FE8B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629150"/>
            <a:ext cx="247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C8A9FA"/>
                </a:solidFill>
                <a:latin typeface="Arial Black"/>
                <a:ea typeface="Arial Black"/>
                <a:cs typeface="Arial Black"/>
              </a:defRPr>
            </a:pPr>
            <a:r>
              <a:rPr sz="1500" b="1">
                <a:solidFill>
                  <a:srgbClr val="C8A9FA"/>
                </a:solidFill>
                <a:latin typeface="Arial Black"/>
                <a:ea typeface="Arial Black"/>
                <a:cs typeface="Arial Black"/>
              </a:rPr>
              <a:t>AFTER A MAJOR CHANGE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121C62-3445-4150-A0BD-E4AC98C82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4600575"/>
            <a:ext cx="47625" cy="542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A9F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49581F-764B-4322-A757-C71B57CE7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4600575"/>
            <a:ext cx="7524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FFFDF5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DF5"/>
                </a:solidFill>
                <a:latin typeface="Arial"/>
                <a:ea typeface="Arial"/>
                <a:cs typeface="Arial"/>
              </a:rPr>
              <a:t>Restoration, architecture, network, and continuity plan.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E1646A-8D4C-410E-9E4C-41F1F6E0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810250"/>
            <a:ext cx="10668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1506C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8467B7-5841-459E-93CE-7AD8897EF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048375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4CCBE8"/>
                </a:solidFill>
                <a:latin typeface="Arial Black"/>
                <a:ea typeface="Arial Black"/>
                <a:cs typeface="Arial Black"/>
              </a:defRPr>
            </a:pPr>
            <a:r>
              <a:rPr sz="975" b="1">
                <a:solidFill>
                  <a:srgbClr val="4CCBE8"/>
                </a:solidFill>
                <a:latin typeface="Arial Black"/>
                <a:ea typeface="Arial Black"/>
                <a:cs typeface="Arial Black"/>
              </a:rPr>
              <a:t>CONTROL EVIDENCE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471913-3B84-4B2B-A18E-8C8983F66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972175"/>
            <a:ext cx="781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1650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date + owner + result + corrective actions</a:t>
            </a:r>
          </a:p>
        </p:txBody>
      </p:sp>
    </p:spTree>
    <p:extLst>
      <p:ext uri="{BB962C8B-B14F-4D97-AF65-F5344CB8AC3E}">
        <p14:creationId xmlns:p14="http://schemas.microsoft.com/office/powerpoint/2010/main" val="95278810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0824070-74FC-43BF-82EE-D45739CDA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A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90A7AB-E40E-455C-8176-47A8F340B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8125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2424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6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security_guide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F1444A-0CEB-4A94-AFD5-6F62ED8FF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8FCD2D-E3E9-4513-B91D-D2712B25E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477000"/>
            <a:ext cx="704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 algn="r">
              <a:buNone/>
              <a:defRPr sz="750" b="0">
                <a:solidFill>
                  <a:srgbClr val="687186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687186"/>
                </a:solidFill>
                <a:latin typeface="Arial"/>
                <a:ea typeface="Arial"/>
                <a:cs typeface="Arial"/>
              </a:rPr>
              <a:t>07 / 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68B6C2-8EB2-4E51-9C34-9ACB53603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23900"/>
            <a:ext cx="1057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28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CONTROL IMPROVEMENT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C3565C-55A5-4209-81E4-ECF11EA70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000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After MUST items, improve controls in proportion to risk.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DF1889-9565-4ADC-AC09-3EAB2572C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809750"/>
            <a:ext cx="5429250" cy="400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4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42FA67-161B-483E-A5C3-7CD3C0CCB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600700" cy="400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CBE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37B9F2-1EC0-4879-8C60-B6B676BB1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76450"/>
            <a:ext cx="247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232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SHOULD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794D3F-7F32-4DA0-9277-E84A5D012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0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Planned standard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8764F3-89C8-479E-90F0-E0515DEEB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003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8DE005-C7A6-4E7D-B7B8-48CEFA821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2962275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27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Separate administrator accounts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FF16F1-0E62-40C3-9E69-3B73E18B4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09950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BE4012-0005-431B-AE57-DE1F79D2E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337185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27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Full system and owner inventory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812027-FE07-4686-903F-726786211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95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3BBD19-6C8B-4224-81F8-FCD400A25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3781425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Parties’ roles for personal data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FF7402-5A66-4146-8AB1-128AF43D9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29100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91AA62-F435-4600-B575-C816CCAD7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419100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Continuity and recovery parameters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80D45A-179B-4755-ADCD-B2F6FECD9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6386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05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02A652-2CC9-4BDD-B1F6-45977B783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4600575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Subcontractor assessment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F668BE-2B19-4981-86EE-4DDF0D26A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048250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06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912470-2DF6-4ECE-BA30-36C630FEB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501015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Incident-response exercise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7A6BBB6-ADC8-4E19-B473-C7E5C4553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076450"/>
            <a:ext cx="228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232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COULD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42EB503-C6D9-4F51-8D0A-5466646D3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552700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0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When justified by need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8C5E44E-BBD0-403C-A399-D4704F87F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105150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01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0C729A2-5ECA-4D55-B229-1568CC13C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304800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Physical firewall or DMZ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6E62B4F-6A75-4050-82D0-06905A203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3324225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depending on architecture and exposure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BCA1F60-95CD-4EE6-B57E-2239F206F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89572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02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CE06DFB-681C-446C-8DC2-AA8BFF9D5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3838575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Central device management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4173CC0-E515-4950-BF65-8D88DA2AC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411480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when the number of computers grows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08095CA-E47C-42B2-ADBA-C95735594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686300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975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03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5F0652D-B8F7-45A0-A78C-A404B0F71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462915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Log aggregation and alerts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1D76BBC-B0CA-44AA-8D71-B0CE6A2BD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4905375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for higher-risk services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4D14467-ADE6-4126-A37D-1A11D167B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096000"/>
            <a:ext cx="1066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Each SHOULD exception has an owner, rationale, and review date.</a:t>
            </a:r>
          </a:p>
        </p:txBody>
      </p:sp>
    </p:spTree>
    <p:extLst>
      <p:ext uri="{BB962C8B-B14F-4D97-AF65-F5344CB8AC3E}">
        <p14:creationId xmlns:p14="http://schemas.microsoft.com/office/powerpoint/2010/main" val="208844008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7C11AD9-E650-4CCE-A9D9-B548C0369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A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CDE4EE-803C-4B2E-B279-B2A7E1B74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8125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2424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6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security_guide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8C35D9-141A-46C3-9EB0-0B33E11A1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94CA1B-9AC1-422C-9D47-2F2F7A4AE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477000"/>
            <a:ext cx="7048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53333"/>
          </a:bodyPr>
          <a:lstStyle xmlns:a="http://schemas.openxmlformats.org/drawingml/2006/main"/>
          <a:p xmlns:a="http://schemas.openxmlformats.org/drawingml/2006/main">
            <a:pPr algn="r">
              <a:buNone/>
              <a:defRPr sz="750" b="0">
                <a:solidFill>
                  <a:srgbClr val="687186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687186"/>
                </a:solidFill>
                <a:latin typeface="Arial"/>
                <a:ea typeface="Arial"/>
                <a:cs typeface="Arial"/>
              </a:rPr>
              <a:t>08 / 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BC6237-A524-4A1D-A274-C0E2F25C8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23900"/>
            <a:ext cx="1057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28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READINESS FOR COLLABORATION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00B0D5-C161-4887-9C98-584E3461E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000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4D587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4D5870"/>
                </a:solidFill>
                <a:latin typeface="Arial"/>
                <a:ea typeface="Arial"/>
                <a:cs typeface="Arial"/>
              </a:rPr>
              <a:t>Final check before implementation is considered ready.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B1EC22-E87A-4D8A-A327-EF88B8D00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809750"/>
            <a:ext cx="5810250" cy="504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9AB6DF-611F-437D-A650-DC74FAE2C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809750"/>
            <a:ext cx="6381750" cy="504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57F2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B01F78-E2E9-44EA-A260-F9382AF5C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07645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FF643B"/>
                </a:solidFill>
                <a:latin typeface="Arial Black"/>
                <a:ea typeface="Arial Black"/>
                <a:cs typeface="Arial Black"/>
              </a:defRPr>
            </a:pPr>
            <a:r>
              <a:rPr sz="1125" b="1">
                <a:solidFill>
                  <a:srgbClr val="FF643B"/>
                </a:solidFill>
                <a:latin typeface="Arial Black"/>
                <a:ea typeface="Arial Black"/>
                <a:cs typeface="Arial Black"/>
              </a:rPr>
              <a:t>WITHIN THE COMPANY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0775ED-FE36-4738-B7BF-43C87B7CA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6670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8"/>
          </a:solidFill>
          <a:ln xmlns:a="http://schemas.openxmlformats.org/drawingml/2006/main" w="9525">
            <a:solidFill>
              <a:srgbClr val="FF643B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FFF87D-275D-4899-9E84-DB1E320ED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609850"/>
            <a:ext cx="4191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defRPr>
            </a:pPr>
            <a:r>
              <a:rPr sz="1350" b="1">
                <a:solidFill>
                  <a:srgbClr val="101A3B"/>
                </a:solidFill>
                <a:latin typeface="Arial Black"/>
                <a:ea typeface="Arial Black"/>
                <a:cs typeface="Arial Black"/>
              </a:rPr>
              <a:t>Every MUST item has an owner and status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037EBF-BB07-41E6-AAE4-8B658EB61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813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8"/>
          </a:solidFill>
          <a:ln xmlns:a="http://schemas.openxmlformats.org/drawingml/2006/main" w="9525">
            <a:solidFill>
              <a:srgbClr val="FF643B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7FB9DA-3056-4369-8D02-E4A3F0C46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324225"/>
            <a:ext cx="4191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“Working” has simple evidence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01D111-7CE8-4658-8919-54F52347E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0957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8"/>
          </a:solidFill>
          <a:ln xmlns:a="http://schemas.openxmlformats.org/drawingml/2006/main" w="9525">
            <a:solidFill>
              <a:srgbClr val="FF643B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308B49-5016-4D23-BF8E-F4A67B6F9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038600"/>
            <a:ext cx="4191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Gaps have a due date and accountable person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E504C1-B1D3-4F0C-BC9C-2C39D28BF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81012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8"/>
          </a:solidFill>
          <a:ln xmlns:a="http://schemas.openxmlformats.org/drawingml/2006/main" w="9525">
            <a:solidFill>
              <a:srgbClr val="FF643B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2B626B-1C30-4559-96AE-6055E4A0D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752975"/>
            <a:ext cx="4191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01A3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01A3B"/>
                </a:solidFill>
                <a:latin typeface="Arial"/>
                <a:ea typeface="Arial"/>
                <a:cs typeface="Arial"/>
              </a:rPr>
              <a:t>Next review is scheduled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5B0B14-4360-4C7C-8104-F24782AFA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076450"/>
            <a:ext cx="361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FFD84A"/>
                </a:solidFill>
                <a:latin typeface="Arial Black"/>
                <a:ea typeface="Arial Black"/>
                <a:cs typeface="Arial Black"/>
              </a:defRPr>
            </a:pPr>
            <a:r>
              <a:rPr sz="1125" b="1">
                <a:solidFill>
                  <a:srgbClr val="FFD84A"/>
                </a:solidFill>
                <a:latin typeface="Arial Black"/>
                <a:ea typeface="Arial Black"/>
                <a:cs typeface="Arial Black"/>
              </a:rPr>
              <a:t>AGREEMENTS WITH THE BANK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574C1C-CD94-48E4-8E61-A25A00F3D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66700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125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FFD84A"/>
                </a:solidFill>
                <a:latin typeface="Arial Black"/>
                <a:ea typeface="Arial Black"/>
                <a:cs typeface="Arial Black"/>
              </a:defRPr>
            </a:pPr>
            <a:r>
              <a:rPr sz="975" b="1">
                <a:solidFill>
                  <a:srgbClr val="FFD84A"/>
                </a:solidFill>
                <a:latin typeface="Arial Black"/>
                <a:ea typeface="Arial Black"/>
                <a:cs typeface="Arial Black"/>
              </a:rPr>
              <a:t>01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194654-AEAB-40B0-A872-A0B84F428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619375"/>
            <a:ext cx="4476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FFFDF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DF5"/>
                </a:solidFill>
                <a:latin typeface="Arial"/>
                <a:ea typeface="Arial"/>
                <a:cs typeface="Arial"/>
              </a:rPr>
              <a:t>Incidents: channel and timing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23127A-41F7-49DD-A179-DDD85BBDB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028950"/>
            <a:ext cx="428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F8BFF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B9CCF94-C4B3-45E0-89C9-1C5BC5230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2575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125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FFD84A"/>
                </a:solidFill>
                <a:latin typeface="Arial Black"/>
                <a:ea typeface="Arial Black"/>
                <a:cs typeface="Arial Black"/>
              </a:defRPr>
            </a:pPr>
            <a:r>
              <a:rPr sz="975" b="1">
                <a:solidFill>
                  <a:srgbClr val="FFD84A"/>
                </a:solidFill>
                <a:latin typeface="Arial Black"/>
                <a:ea typeface="Arial Black"/>
                <a:cs typeface="Arial Black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0A04A64-57A7-4BF3-9F58-BE342DC1A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209925"/>
            <a:ext cx="4476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FFFDF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DF5"/>
                </a:solidFill>
                <a:latin typeface="Arial"/>
                <a:ea typeface="Arial"/>
                <a:cs typeface="Arial"/>
              </a:rPr>
              <a:t>Data: scope, location, retention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482ED70-8536-47B3-BF1C-24F15BC6F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619500"/>
            <a:ext cx="428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F8B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C3B35E3-6DF2-4FDE-B8FA-8FBE86B18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84810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125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FFD84A"/>
                </a:solidFill>
                <a:latin typeface="Arial Black"/>
                <a:ea typeface="Arial Black"/>
                <a:cs typeface="Arial Black"/>
              </a:defRPr>
            </a:pPr>
            <a:r>
              <a:rPr sz="975" b="1">
                <a:solidFill>
                  <a:srgbClr val="FFD84A"/>
                </a:solidFill>
                <a:latin typeface="Arial Black"/>
                <a:ea typeface="Arial Black"/>
                <a:cs typeface="Arial Black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A7916C6-548B-4D25-A76F-2B3382E61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800475"/>
            <a:ext cx="4476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FFFDF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DF5"/>
                </a:solidFill>
                <a:latin typeface="Arial"/>
                <a:ea typeface="Arial"/>
                <a:cs typeface="Arial"/>
              </a:rPr>
              <a:t>Access and allowed connections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B289349-D7E7-46D5-B15D-BAA5729C0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210050"/>
            <a:ext cx="428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F8BFF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FAB7DEB-F89A-4625-9CFC-869112454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4386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125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FFD84A"/>
                </a:solidFill>
                <a:latin typeface="Arial Black"/>
                <a:ea typeface="Arial Black"/>
                <a:cs typeface="Arial Black"/>
              </a:defRPr>
            </a:pPr>
            <a:r>
              <a:rPr sz="975" b="1">
                <a:solidFill>
                  <a:srgbClr val="FFD84A"/>
                </a:solidFill>
                <a:latin typeface="Arial Black"/>
                <a:ea typeface="Arial Black"/>
                <a:cs typeface="Arial Black"/>
              </a:rPr>
              <a:t>04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E277B58-55E4-4127-BD88-71E54C7A2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391025"/>
            <a:ext cx="4476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FFFDF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DF5"/>
                </a:solidFill>
                <a:latin typeface="Arial"/>
                <a:ea typeface="Arial"/>
                <a:cs typeface="Arial"/>
              </a:rPr>
              <a:t>Recovery and unavailability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B0AC49B-83FA-4C68-80CE-86BA16DEB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800600"/>
            <a:ext cx="428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F8BFF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0CC83BD-2B78-4DC3-A46D-68DEC9E1B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02920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125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FFD84A"/>
                </a:solidFill>
                <a:latin typeface="Arial Black"/>
                <a:ea typeface="Arial Black"/>
                <a:cs typeface="Arial Black"/>
              </a:defRPr>
            </a:pPr>
            <a:r>
              <a:rPr sz="975" b="1">
                <a:solidFill>
                  <a:srgbClr val="FFD84A"/>
                </a:solidFill>
                <a:latin typeface="Arial Black"/>
                <a:ea typeface="Arial Black"/>
                <a:cs typeface="Arial Black"/>
              </a:rPr>
              <a:t>05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96F10AF-02A8-4FF5-9685-CA96FF5AB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981575"/>
            <a:ext cx="4476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FFFDF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DF5"/>
                </a:solidFill>
                <a:latin typeface="Arial"/>
                <a:ea typeface="Arial"/>
                <a:cs typeface="Arial"/>
              </a:rPr>
              <a:t>End of service and data deletion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10FD800-28BF-4C52-AE86-661EACA2B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391150"/>
            <a:ext cx="428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F8BFF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5754E93-9D79-4027-AF6E-28EF9A55D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90550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7321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FFFDF5"/>
                </a:solidFill>
                <a:latin typeface="Arial Black"/>
                <a:ea typeface="Arial Black"/>
                <a:cs typeface="Arial Black"/>
              </a:defRPr>
            </a:pPr>
            <a:r>
              <a:rPr sz="1575" b="1">
                <a:solidFill>
                  <a:srgbClr val="FFFDF5"/>
                </a:solidFill>
                <a:latin typeface="Arial Black"/>
                <a:ea typeface="Arial Black"/>
                <a:cs typeface="Arial Black"/>
              </a:rPr>
              <a:t>READY = owner + status + evidence + review date</a:t>
            </a:r>
          </a:p>
        </p:txBody>
      </p:sp>
    </p:spTree>
    <p:extLst>
      <p:ext uri="{BB962C8B-B14F-4D97-AF65-F5344CB8AC3E}">
        <p14:creationId xmlns:p14="http://schemas.microsoft.com/office/powerpoint/2010/main" val="71159318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8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F25AF1C-A7DB-4F68-B7E2-79B42000A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1734A6-8E7D-4E14-9A35-92D4EAF1E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860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security_guide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CEBB27-7329-46D4-B50F-F194EE58F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66700"/>
            <a:ext cx="209550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D22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GUIDE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6D2208-A484-49FC-9223-A1AB33E43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2286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DFA978-E212-4336-92A7-78D2A4A3B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001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DEVICE REVIEW IN 5 STEPS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ED0810-1635-4BA7-B1FD-33B21FAE0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2382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77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C677A"/>
                </a:solidFill>
                <a:latin typeface="Arial"/>
                <a:ea typeface="Arial"/>
                <a:cs typeface="Arial"/>
              </a:rPr>
              <a:t>The review does not require sharing file or message contents.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01E807-D88D-4977-8242-4D7E97124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047875"/>
            <a:ext cx="2019300" cy="2952750"/>
          </a:xfrm>
          <a:prstGeom xmlns:a="http://schemas.openxmlformats.org/drawingml/2006/main" prst="roundRect">
            <a:avLst>
              <a:gd name="adj" fmla="val 75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E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42A6A4-427C-406C-9E91-593E9DCBA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57425"/>
            <a:ext cx="5524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DF3F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468972-11CF-4665-B928-69784BCC6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24175"/>
            <a:ext cx="1600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Start an assistant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5BBF31-AECD-4B77-B8B4-CBA8E418F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552825"/>
            <a:ext cx="1600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C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C677A"/>
                </a:solidFill>
                <a:latin typeface="Arial"/>
                <a:ea typeface="Arial"/>
                <a:cs typeface="Arial"/>
              </a:rPr>
              <a:t>Open an approved local tool. An ordinary chat cannot inspect a device by itself.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BA3405-2854-4154-B58E-F10B109F6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2047875"/>
            <a:ext cx="2019300" cy="2952750"/>
          </a:xfrm>
          <a:prstGeom xmlns:a="http://schemas.openxmlformats.org/drawingml/2006/main" prst="roundRect">
            <a:avLst>
              <a:gd name="adj" fmla="val 75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E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1881F6-322B-4385-A971-F312980FC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257425"/>
            <a:ext cx="5524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D22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4E6773-07B3-4CA4-AB75-FB78A7A67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924175"/>
            <a:ext cx="1600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Paste the prompt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27AE6D-1B04-4DBF-8378-B8BCFDABA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552825"/>
            <a:ext cx="1600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C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C677A"/>
                </a:solidFill>
                <a:latin typeface="Arial"/>
                <a:ea typeface="Arial"/>
                <a:cs typeface="Arial"/>
              </a:rPr>
              <a:t>Copy the prompt from the guide. In an approved local environment, a tool can detect the system and run checks.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F7569B-29ED-4CFC-ADC3-54838D509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2047875"/>
            <a:ext cx="2019300" cy="2952750"/>
          </a:xfrm>
          <a:prstGeom xmlns:a="http://schemas.openxmlformats.org/drawingml/2006/main" prst="roundRect">
            <a:avLst>
              <a:gd name="adj" fmla="val 75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E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5CB317-229C-4CC7-9E47-EBF301C08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2257425"/>
            <a:ext cx="5524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DF3F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3EAD6A-46C9-4345-B9A4-86E8E07B4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2924175"/>
            <a:ext cx="1600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Respond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53F087-7C19-4BC4-90A5-0DD55270F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3552825"/>
            <a:ext cx="1600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C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C677A"/>
                </a:solidFill>
                <a:latin typeface="Arial"/>
                <a:ea typeface="Arial"/>
                <a:cs typeface="Arial"/>
              </a:rPr>
              <a:t>Provide only device type and engagement type. Do not reveal passwords, keys, or MFA codes.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941A32-D31E-42AC-909A-7D8AB4201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047875"/>
            <a:ext cx="2019300" cy="2952750"/>
          </a:xfrm>
          <a:prstGeom xmlns:a="http://schemas.openxmlformats.org/drawingml/2006/main" prst="roundRect">
            <a:avLst>
              <a:gd name="adj" fmla="val 75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E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EBF486-DC7C-4869-B3E4-4494E8B0C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257425"/>
            <a:ext cx="5524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6B57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9C7C38-BB3D-4B83-9951-C11D2EA35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924175"/>
            <a:ext cx="1600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Fix settings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BF40DB6-D36F-4DD8-BA77-8492765C6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552825"/>
            <a:ext cx="1600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C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C677A"/>
                </a:solidFill>
                <a:latin typeface="Arial"/>
                <a:ea typeface="Arial"/>
                <a:cs typeface="Arial"/>
              </a:rPr>
              <a:t>The assistant shows gaps and asks for consent. Approve only standard, reversible fixes.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8BBB9C7-BDAD-4C81-813B-A7FEF2181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2047875"/>
            <a:ext cx="2019300" cy="2952750"/>
          </a:xfrm>
          <a:prstGeom xmlns:a="http://schemas.openxmlformats.org/drawingml/2006/main" prst="roundRect">
            <a:avLst>
              <a:gd name="adj" fmla="val 75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E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288F64E-A20B-4252-A8E2-A0F872D6D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2257425"/>
            <a:ext cx="5524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D22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709065-889B-412A-8B19-D01986428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2924175"/>
            <a:ext cx="1600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Save the report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2E5197D-C757-497A-BA83-84FD2226A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3552825"/>
            <a:ext cx="1600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C677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C677A"/>
                </a:solidFill>
                <a:latin typeface="Arial"/>
                <a:ea typeface="Arial"/>
                <a:cs typeface="Arial"/>
              </a:rPr>
              <a:t>After repeat checks, save the final report in the agreed location.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6B01CF6-C4B3-41F0-B2B8-252C828B3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619750"/>
            <a:ext cx="112014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DDF3F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If unsure, contact the person responsible for IT or security.</a:t>
            </a:r>
          </a:p>
        </p:txBody>
      </p:sp>
    </p:spTree>
    <p:extLst>
      <p:ext uri="{BB962C8B-B14F-4D97-AF65-F5344CB8AC3E}">
        <p14:creationId xmlns:p14="http://schemas.microsoft.com/office/powerpoint/2010/main" val="18134980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8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E3AACD3A-AD89-4C56-9D97-2173D1066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0647C1-A0FF-4409-8568-E1507CAB2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860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security_guide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A7FFEA-5402-4C55-BA3B-5BF92FB48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66700"/>
            <a:ext cx="209550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D22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SCOPE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D866CA-0261-4431-A7A1-87D7DCEC9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2286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930571-CE38-4E51-9FB7-234C9772F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001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WHAT THE REVIEW CHECKS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363F8F-E80C-45D1-9523-C19A95EA4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2382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77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C677A"/>
                </a:solidFill>
                <a:latin typeface="Arial"/>
                <a:ea typeface="Arial"/>
                <a:cs typeface="Arial"/>
              </a:rPr>
              <a:t>Scope is limited to basic device and access controls.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A607F2-F425-40E2-8BF1-CFFF80D68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857375"/>
            <a:ext cx="6858000" cy="4095750"/>
          </a:xfrm>
          <a:prstGeom xmlns:a="http://schemas.openxmlformats.org/drawingml/2006/main" prst="roundRect">
            <a:avLst>
              <a:gd name="adj" fmla="val 37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E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1C62B1-3093-45C3-B385-F63A7F341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95500"/>
            <a:ext cx="628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TECHNICAL CHECKS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4BE04E-43ED-40C0-A866-2DB3376F1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9557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D22E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BD575D-3A7A-4CF1-AC25-B20B5B57F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57475"/>
            <a:ext cx="228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9B0B80-D0F5-440E-AE63-A72288D72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638425"/>
            <a:ext cx="266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The system is supported and up to date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D2BC3E-D152-41E6-987B-11E7ADB11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38137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DF3FA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768021-ECB7-46DE-84C7-158015A7A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343275"/>
            <a:ext cx="228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705B99-9FEB-404F-87EA-68D920E32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324225"/>
            <a:ext cx="266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Automatic updates are enabled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3DCACD-542E-4451-A92A-AD7D6270B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06717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D22E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06F102-918F-4FEB-9E20-84743BA29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029075"/>
            <a:ext cx="228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871227-41C9-4A4B-9B48-74D5DF631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010025"/>
            <a:ext cx="266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Anti-malware protection is active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1BB580-183F-4020-9979-980B9A951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75297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DF3F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474982-1C11-40D3-8290-40ACFB9A8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714875"/>
            <a:ext cx="228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77FD21-8435-4DA5-A8BE-E567B22E9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695825"/>
            <a:ext cx="266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System firewall is active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3C9EDD-FF34-4311-BF8E-6399CEA5B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269557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D22E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AE5289-F8AC-4B7C-AE0B-84D54FFBD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2657475"/>
            <a:ext cx="228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CDED7AC-8FF9-4A95-BE14-1F359B51C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2638425"/>
            <a:ext cx="266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Disk is encrypted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1A76F76-3145-439B-B41E-03ED095CC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338137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DF3FA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5875819-76E0-4ABF-9040-4054E344D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3343275"/>
            <a:ext cx="228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B66A364-0FC6-4B1C-92C6-7370439FC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3324225"/>
            <a:ext cx="266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Screen locks automatically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B69D084-275C-4DAB-8867-D6EC7A90C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406717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D22E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7003305-3093-4A3D-AC6C-772F1BAEF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4029075"/>
            <a:ext cx="228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646C594-4B1E-4A24-AE3D-4DD6507E2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4010025"/>
            <a:ext cx="266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MFA is used for company resources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529A86D-434F-4E3D-83CB-CD35389D3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4752975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DF3FA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CC13A2F-D818-4513-B493-9F2D47041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4714875"/>
            <a:ext cx="228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56AC4BA-CA61-4690-B7FD-00434D1C8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4695825"/>
            <a:ext cx="266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Company email is not forwarded to a private address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EB8B4BB-6221-4FC3-BFCE-830FF2674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1857375"/>
            <a:ext cx="4076700" cy="4095750"/>
          </a:xfrm>
          <a:prstGeom xmlns:a="http://schemas.openxmlformats.org/drawingml/2006/main" prst="roundRect">
            <a:avLst>
              <a:gd name="adj" fmla="val 3738"/>
            </a:avLst>
          </a:prstGeom>
          <a:solidFill xmlns:a="http://schemas.openxmlformats.org/drawingml/2006/main">
            <a:srgbClr val="12386C"/>
          </a:solidFill>
          <a:ln xmlns:a="http://schemas.openxmlformats.org/drawingml/2006/main" w="9525">
            <a:solidFill>
              <a:srgbClr val="12386C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1AB6713-3090-47BC-95DB-9924988D1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114550"/>
            <a:ext cx="3505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D22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D22E"/>
                </a:solidFill>
                <a:latin typeface="Arial"/>
                <a:ea typeface="Arial"/>
                <a:cs typeface="Arial"/>
              </a:rPr>
              <a:t>SECURITY RULE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F04F78E-6994-47A6-8413-0B2DBBFDA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686050"/>
            <a:ext cx="333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assistant must not: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FE2338A-402E-415F-A0B2-0F7C4113F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105150"/>
            <a:ext cx="3333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• read file or message contents</a:t>
            </a:r>
          </a:p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• display passwords, recovery keys, or MFA codes</a:t>
            </a:r>
          </a:p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• install software without explicit consent</a:t>
            </a:r>
          </a:p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• disable security controls</a:t>
            </a:r>
          </a:p>
          <a:p xmlns:a="http://schemas.openxmlformats.org/drawingml/2006/main">
            <a:pPr algn="l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• delete data or change account access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BD05EDC-AC0D-4F3F-8BAD-B685EB0C4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5248275"/>
            <a:ext cx="3333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D22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D22E"/>
                </a:solidFill>
                <a:latin typeface="Arial"/>
                <a:ea typeface="Arial"/>
                <a:cs typeface="Arial"/>
              </a:rPr>
              <a:t>Record only the state of security controls in the report.</a:t>
            </a:r>
          </a:p>
        </p:txBody>
      </p:sp>
    </p:spTree>
    <p:extLst>
      <p:ext uri="{BB962C8B-B14F-4D97-AF65-F5344CB8AC3E}">
        <p14:creationId xmlns:p14="http://schemas.microsoft.com/office/powerpoint/2010/main" val="122127555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8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C0D459-C167-4D51-A60D-C6C9743D9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8648AF-57F0-4E15-A062-50127A990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860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security_guide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77F2DB-2401-4043-A0D4-F96BA8031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66700"/>
            <a:ext cx="209550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D22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PROMPT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64BF44-36D7-4362-B928-4664DBC1E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2286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B95552-D605-43AD-BD41-AF7A0B05F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001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ASSISTANT PROMPT: START AND DISCOVERY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1FE6E1-72B6-4A83-9A4F-62EA167A9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2382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77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C677A"/>
                </a:solidFill>
                <a:latin typeface="Arial"/>
                <a:ea typeface="Arial"/>
                <a:cs typeface="Arial"/>
              </a:rPr>
              <a:t>Copy the complete prompt from the Word document. These slides show its structure.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A300D8-C7B1-469F-9C19-E59DF15D8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809750"/>
            <a:ext cx="5429250" cy="4095750"/>
          </a:xfrm>
          <a:prstGeom xmlns:a="http://schemas.openxmlformats.org/drawingml/2006/main" prst="roundRect">
            <a:avLst>
              <a:gd name="adj" fmla="val 37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E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59A7A2-74F4-46B2-901C-A82FACA0E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600700" cy="4095750"/>
          </a:xfrm>
          <a:prstGeom xmlns:a="http://schemas.openxmlformats.org/drawingml/2006/main" prst="roundRect">
            <a:avLst>
              <a:gd name="adj" fmla="val 3721"/>
            </a:avLst>
          </a:prstGeom>
          <a:solidFill xmlns:a="http://schemas.openxmlformats.org/drawingml/2006/main">
            <a:srgbClr val="DDF3FA"/>
          </a:solidFill>
          <a:ln xmlns:a="http://schemas.openxmlformats.org/drawingml/2006/main" w="9525">
            <a:solidFill>
              <a:srgbClr val="DDF3FA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DC3AEF-BD41-4A91-BBDA-EA88B40E7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764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ASSISTANT ROLE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869C51-07FC-475B-BDBA-BB74E33C8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71750"/>
            <a:ext cx="4857750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You are a device-security audit assistant. An ordinary chat cannot inspect a computer by itself. Run read-only checks only in an approved environment with local tools and user consent. Adapt checks to Windows, macOS, or Linux.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18760F-37DA-4489-8ADC-E2774D067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76450"/>
            <a:ext cx="5029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ESTABLISH FIRST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48B7D4-3A81-441E-8873-D048D8E66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571750"/>
            <a:ext cx="5029200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1. Identify the operating system and version when approved local tools are available.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2. Ask whether the computer is company-owned, personal, or contractor-owned.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3. Ask whether MFA for company resources works on a phone or another device.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4. Do not ask for passwords, codes, or keys.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CA88F6-3D81-43E5-9BEA-5A881FD74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15050"/>
            <a:ext cx="11201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5C677A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C677A"/>
                </a:solidFill>
                <a:latin typeface="Arial"/>
                <a:ea typeface="Arial"/>
                <a:cs typeface="Arial"/>
              </a:rPr>
              <a:t>Before consent, any checks must be non-invasive and read-only.</a:t>
            </a:r>
          </a:p>
        </p:txBody>
      </p:sp>
    </p:spTree>
    <p:extLst>
      <p:ext uri="{BB962C8B-B14F-4D97-AF65-F5344CB8AC3E}">
        <p14:creationId xmlns:p14="http://schemas.microsoft.com/office/powerpoint/2010/main" val="81614870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8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CF594D-A3E4-4BE8-9593-45720529C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4366CA-8EAD-4AFD-B62D-EB7942C2A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860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security_guide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A8EB05-6D76-444E-93EC-A688DEAAF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66700"/>
            <a:ext cx="209550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D22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PROMPT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798E7A-5AE6-432D-BD45-F9E3C43A6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2286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38F57E-E260-43BD-926F-BF8095DCD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866750"/>
            <a:ext cx="11001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ASSISTANT PROMPT: REVIEW AND REPORT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D84806-4EF7-4743-8A86-32574B702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2382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77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C677A"/>
                </a:solidFill>
                <a:latin typeface="Arial"/>
                <a:ea typeface="Arial"/>
                <a:cs typeface="Arial"/>
              </a:rPr>
              <a:t>The assistant assesses available information and identifies the source for each finding.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F4D447-0CC2-4CB2-B487-4B4D7279F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809750"/>
            <a:ext cx="5429250" cy="4095750"/>
          </a:xfrm>
          <a:prstGeom xmlns:a="http://schemas.openxmlformats.org/drawingml/2006/main" prst="roundRect">
            <a:avLst>
              <a:gd name="adj" fmla="val 37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E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3DC59C-7CC9-44F4-88EC-F8FE064AC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600700" cy="4095750"/>
          </a:xfrm>
          <a:prstGeom xmlns:a="http://schemas.openxmlformats.org/drawingml/2006/main" prst="roundRect">
            <a:avLst>
              <a:gd name="adj" fmla="val 3721"/>
            </a:avLst>
          </a:prstGeom>
          <a:solidFill xmlns:a="http://schemas.openxmlformats.org/drawingml/2006/main">
            <a:srgbClr val="DDF3FA"/>
          </a:solidFill>
          <a:ln xmlns:a="http://schemas.openxmlformats.org/drawingml/2006/main" w="9525">
            <a:solidFill>
              <a:srgbClr val="DDF3FA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281EB8-0E53-4694-BF7C-801DFC707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764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CHECK WHEN APPROVED LOCAL TOOLS ARE AVAILABLE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3F1817-EF20-4E52-8F04-04C2B5A5C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71750"/>
            <a:ext cx="4857750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• system support and version</a:t>
            </a:r>
          </a:p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• update and automatic-update status</a:t>
            </a:r>
          </a:p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• anti-malware protection</a:t>
            </a:r>
          </a:p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• system firewall</a:t>
            </a:r>
          </a:p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• disk encryption</a:t>
            </a:r>
          </a:p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• screen lock</a:t>
            </a:r>
          </a:p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• available MFA information</a:t>
            </a:r>
          </a:p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• email-forwarding rules, only if safely checkable without reading messages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7DFAD1-51B4-40D6-B0A1-EADF3BAB3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76450"/>
            <a:ext cx="5029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RETURN 2 SECTIONS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8B11A3-1E25-4F01-9D13-B4B707717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571750"/>
            <a:ext cx="5029200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SECTION 1: CURRENT STATE</a:t>
            </a:r>
          </a:p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For each item, state YES, NO, or NEEDS VERIFICATION plus short rationale and source.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SECTION 2: WHAT TO IMPLEMENT</a:t>
            </a:r>
          </a:p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For each gap, state priority, safe remediation, administrator requirement, and whether automation is possible.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85F064-A9C0-4313-BC82-C7705DE59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15050"/>
            <a:ext cx="11201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5C677A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C677A"/>
                </a:solidFill>
                <a:latin typeface="Arial"/>
                <a:ea typeface="Arial"/>
                <a:cs typeface="Arial"/>
              </a:rPr>
              <a:t>Do not mark an item as implemented based on an assumption alone.</a:t>
            </a:r>
          </a:p>
        </p:txBody>
      </p:sp>
    </p:spTree>
    <p:extLst>
      <p:ext uri="{BB962C8B-B14F-4D97-AF65-F5344CB8AC3E}">
        <p14:creationId xmlns:p14="http://schemas.microsoft.com/office/powerpoint/2010/main" val="155324858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8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E45620-6530-4B5F-A13D-0E6760650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110934-F36E-400E-AD2B-0F5E32714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860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security_guide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5055EB-4285-43CA-8AC4-0B66BF936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66700"/>
            <a:ext cx="209550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D22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PROMPT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E435DB-90A5-4F6E-8AFE-369BC7F7C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2286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B03B5E-9A72-45A7-B2F8-614AD5720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001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ASSISTANT PROMPT: FIXES AND RECHECK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17E419-D360-405A-B10F-68F41BEED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2382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77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C677A"/>
                </a:solidFill>
                <a:latin typeface="Arial"/>
                <a:ea typeface="Arial"/>
                <a:cs typeface="Arial"/>
              </a:rPr>
              <a:t>Changes require informed user consent and must be verifiable.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DCD85B-8420-4FF2-9722-94711BDE5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809750"/>
            <a:ext cx="5429250" cy="4095750"/>
          </a:xfrm>
          <a:prstGeom xmlns:a="http://schemas.openxmlformats.org/drawingml/2006/main" prst="roundRect">
            <a:avLst>
              <a:gd name="adj" fmla="val 37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E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B67CCF-B6CD-4B7E-9F3B-10F2272C1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600700" cy="4095750"/>
          </a:xfrm>
          <a:prstGeom xmlns:a="http://schemas.openxmlformats.org/drawingml/2006/main" prst="roundRect">
            <a:avLst>
              <a:gd name="adj" fmla="val 3721"/>
            </a:avLst>
          </a:prstGeom>
          <a:solidFill xmlns:a="http://schemas.openxmlformats.org/drawingml/2006/main">
            <a:srgbClr val="DDF3FA"/>
          </a:solidFill>
          <a:ln xmlns:a="http://schemas.openxmlformats.org/drawingml/2006/main" w="9525">
            <a:solidFill>
              <a:srgbClr val="DDF3FA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6B9ADA-613F-4659-975C-BF46F8A5C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76450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BEFORE CHANGES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DE56EA-527A-48AE-B436-E57DF244D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71750"/>
            <a:ext cx="4857750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Show the identified gaps. Then ask: “Should I safely fix these settings, or will you make the fixes yourself?” Do not change anything without explicit consent. Explain if an action can affect applications or connections.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269650-7125-47D1-ABB0-191EED62C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76450"/>
            <a:ext cx="5029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AFTER CONSENT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D251C9-F79D-4216-AA8A-907AB1FBB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571750"/>
            <a:ext cx="5029200" cy="290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43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5243B"/>
                </a:solidFill>
                <a:latin typeface="Arial"/>
                <a:ea typeface="Arial"/>
                <a:cs typeface="Arial"/>
              </a:rPr>
              <a:t>Make only standard reversible fixes, such as enabling a firewall or automatic updates. Do not change accounts, permissions, keys, or data. Then repeat the review and return the full SECTION 1 and SECTION 2 with the updated result.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EF7A5D-BB37-4E61-A96F-B81CE8FE6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15050"/>
            <a:ext cx="11201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5C677A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C677A"/>
                </a:solidFill>
                <a:latin typeface="Arial"/>
                <a:ea typeface="Arial"/>
                <a:cs typeface="Arial"/>
              </a:rPr>
              <a:t>If a setting cannot be safely checked or changed, state NEEDS VERIFICATION and give simple manual instructions.</a:t>
            </a:r>
          </a:p>
        </p:txBody>
      </p:sp>
    </p:spTree>
    <p:extLst>
      <p:ext uri="{BB962C8B-B14F-4D97-AF65-F5344CB8AC3E}">
        <p14:creationId xmlns:p14="http://schemas.microsoft.com/office/powerpoint/2010/main" val="75524723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8F4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8123258-72CD-4FC2-B13B-145B3E640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E0E91C-BD52-40F2-A8C2-4B0B911A4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860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security_guide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A3E2C2-91BD-4A23-8C04-F80EF67E1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66700"/>
            <a:ext cx="209550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D22E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RESULT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A53B96-3C16-4EDD-BAC4-B970094BB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2286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478920-8B1C-4E8D-9134-0A0240A43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66750"/>
            <a:ext cx="11001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SAVE THE RESULT AND CLOSE THE REVIEW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8C80BD-0BFE-4157-864F-8DE035EA8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2382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C677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C677A"/>
                </a:solidFill>
                <a:latin typeface="Arial"/>
                <a:ea typeface="Arial"/>
                <a:cs typeface="Arial"/>
              </a:rPr>
              <a:t>Save the final report in the agreed location under organizational rules.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74FB05-1C21-4E04-B138-495B0E7EF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809750"/>
            <a:ext cx="5810250" cy="504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86C"/>
          </a:solidFill>
          <a:ln xmlns:a="http://schemas.openxmlformats.org/drawingml/2006/main" w="9525">
            <a:solidFill>
              <a:srgbClr val="12386C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F44D4E-F9E5-46B3-9085-BD5D456F0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809750"/>
            <a:ext cx="6381750" cy="504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09DBC5-C586-4F84-8B6C-3EC2CBBA6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11455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D22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D22E"/>
                </a:solidFill>
                <a:latin typeface="Arial"/>
                <a:ea typeface="Arial"/>
                <a:cs typeface="Arial"/>
              </a:rPr>
              <a:t>WHAT TO SAVE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C3349E-7330-4B5B-93F4-98E3CCACE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003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D22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EA7F4C-4717-4EE7-9459-5CBC54DFE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752725"/>
            <a:ext cx="266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685DE3-9B3C-4DD8-A83F-E833015C0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24150"/>
            <a:ext cx="419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assistant’s complete final response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8D8383-CC1C-4330-9E94-58C66FC1B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524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5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EF0E12-B706-4DB8-8DB9-2577B409B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476625"/>
            <a:ext cx="266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66311E-94B8-41D1-912B-66B7C93E0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448050"/>
            <a:ext cx="419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review date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A6B872-BD0D-4C6C-8EF7-AAE74B700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248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D22E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9C37D4-0BE4-4847-A665-68008D5B8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200525"/>
            <a:ext cx="266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E0C560-8E54-4CD3-A6B6-3A73572E5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171950"/>
            <a:ext cx="419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result for each control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81567D-18D6-407D-8235-00E81370B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9720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57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F0AB1F-50F0-46E2-A7C8-9384FB74B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924425"/>
            <a:ext cx="266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C18FCC-E280-469D-94BE-8372AD516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895850"/>
            <a:ext cx="4191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remaining NEEDS VERIFICATION items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7E7666A-A09E-4C92-8A5D-6D6B09657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753100"/>
            <a:ext cx="476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DF3F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DF3FA"/>
                </a:solidFill>
                <a:latin typeface="Arial"/>
                <a:ea typeface="Arial"/>
                <a:cs typeface="Arial"/>
              </a:rPr>
              <a:t>Do not record passwords, MFA codes, recovery keys, or private file contents.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A50072-59DE-417A-9C0C-67D05FD00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190750"/>
            <a:ext cx="876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STEP 1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ACAB5DA-8E03-473B-B0FC-013B9619E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514600"/>
            <a:ext cx="4762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Open the agreed report-storage location.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84F8FA4-5F61-4181-8EDF-540E1B1E9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333750"/>
            <a:ext cx="428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2DE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2B1CFAF-7EE7-4AD3-B037-87FDEB099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581400"/>
            <a:ext cx="876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STEP 2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D6489E8-E566-4BD8-9519-A702D5D95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905250"/>
            <a:ext cx="4762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Save the full report and confirm that it contains no credentials.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C9E93E3-2DF2-499B-882E-6936D845C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724400"/>
            <a:ext cx="4286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2DE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366AF2C-D373-49D2-9EAD-42F685D4E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972050"/>
            <a:ext cx="876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STEP 3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4F0A00A-E1B2-4A7B-9E65-829CE1795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5295900"/>
            <a:ext cx="4762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386C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386C"/>
                </a:solidFill>
                <a:latin typeface="Arial"/>
                <a:ea typeface="Arial"/>
                <a:cs typeface="Arial"/>
              </a:rPr>
              <a:t>Confirm completion to the person leading the review through the agreed channel.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7AFEB7B-93CF-4A13-816B-D64C6A8AA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621030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C677A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C677A"/>
                </a:solidFill>
                <a:latin typeface="Arial"/>
                <a:ea typeface="Arial"/>
                <a:cs typeface="Arial"/>
              </a:rPr>
              <a:t>Direct questions to the person responsible for IT or security.</a:t>
            </a:r>
          </a:p>
        </p:txBody>
      </p:sp>
    </p:spTree>
    <p:extLst>
      <p:ext uri="{BB962C8B-B14F-4D97-AF65-F5344CB8AC3E}">
        <p14:creationId xmlns:p14="http://schemas.microsoft.com/office/powerpoint/2010/main" val="170722384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/>
  <lastModifiedBy/>
  <dc:title>Presentation</dc:title>
  <dcterms:created xsi:type="dcterms:W3CDTF">2026-09-22T13:23:34.3810000Z</dcterms:created>
  <dcterms:modified xsi:type="dcterms:W3CDTF">2026-09-22T13:23:34.3810000Z</dcterms:modified>
</coreProperties>
</file>